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58" r:id="rId5"/>
    <p:sldId id="272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4" r:id="rId17"/>
    <p:sldId id="270" r:id="rId18"/>
    <p:sldId id="271" r:id="rId19"/>
    <p:sldId id="273" r:id="rId20"/>
  </p:sldIdLst>
  <p:sldSz cx="12192000" cy="6858000"/>
  <p:notesSz cx="6858000" cy="9144000"/>
  <p:defaultTextStyle>
    <a:defPPr>
      <a:defRPr lang="en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/>
    <p:restoredTop sz="94694"/>
  </p:normalViewPr>
  <p:slideViewPr>
    <p:cSldViewPr snapToGrid="0" snapToObjects="1">
      <p:cViewPr varScale="1">
        <p:scale>
          <a:sx n="119" d="100"/>
          <a:sy n="119" d="100"/>
        </p:scale>
        <p:origin x="2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A67A0-7FC4-BE4C-8C0C-68939E32F674}" type="datetimeFigureOut">
              <a:t>30/11/2021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1696ED-100E-E643-91E5-F22D8EA139C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9548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696ED-100E-E643-91E5-F22D8EA139C8}" type="slidenum"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2668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D4DA9-425D-6D4D-B0C5-D8E09610B6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3C81F2-D818-0B43-BA6E-B19DF18E13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2CDD2-029E-5A46-948F-2D9C929A6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0C412-B0AC-BB4D-A9AB-8C699705643D}" type="datetime1">
              <a:t>11/30/21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19F26-2F99-374D-905A-3C179C305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9674F-6FD2-7845-B9F4-53383715F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D08E4-12EA-AE40-B152-A0CDD32D851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5075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6FDD7-A45B-E540-98DD-342858B02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7F9964-FAFF-DE4C-B163-8A7891B46D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5D03E-59F3-6A41-B309-40D02EEEC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FC3C7-CABB-E949-84AD-97CD5C0D2C18}" type="datetime1">
              <a:t>11/30/21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38FF2-CA03-7546-8015-F0A80E7F4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81CAE-3BEB-D740-8A1C-2C54A4743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D08E4-12EA-AE40-B152-A0CDD32D851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984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DD9EBC-B778-BF41-BA2A-3056250533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F4D104-58D8-154F-9FB3-A2EF375AFF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3FD9C-6532-3544-9F23-1F1E0833D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6D3F3-6372-7A45-B3F5-FCDB306154CB}" type="datetime1">
              <a:t>11/30/21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EC83D-76AE-3943-8024-28C56E468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9B3EF-C7EB-C04D-9CF6-1771B76BF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D08E4-12EA-AE40-B152-A0CDD32D851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8931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DCB81-4635-2448-9F97-FDC7FD354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33868-42FF-0F45-8E35-7FE0A2F52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0CF20-6C6D-484E-87D0-6FB74F8A5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0701-2745-A94C-A3C8-69951DB641D2}" type="datetime1">
              <a:t>11/30/21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5A9A6-2CA2-A249-B81E-75ED7FA2D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E1A64-AF4C-434C-81EC-75413BEAD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D08E4-12EA-AE40-B152-A0CDD32D851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672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696F8-8E1C-5642-8748-94FFF3BAB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8280D9-E1CC-9440-8198-911E6F641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86BF2-7BE0-344F-8548-119150E40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41A59-F501-034C-85BB-CFD8035967A5}" type="datetime1">
              <a:t>11/30/21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67F5C-847F-E646-8711-0435149F3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BA25F-A650-474D-A42E-3C3CD38E2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D08E4-12EA-AE40-B152-A0CDD32D851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3590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263AC-1BF0-ED4A-8EF2-76716E684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CA8DA-1516-5B4B-82FC-437CCAB74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FE3AD-81A2-A64B-9ACD-D3045621EB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517DDF-AB4C-6444-9260-A2A2A2A50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F7719-652B-E149-B205-921A73CE320F}" type="datetime1">
              <a:t>11/30/21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98C663-21FC-3F44-89D8-83F4B3662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668A12-D3E8-ED48-A121-8A2F0B224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D08E4-12EA-AE40-B152-A0CDD32D851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39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D2E43-3695-1C4D-A7D3-7007D79AB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1FB91-0706-5242-95D4-7979E753FB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3D0B83-E0BD-7743-AB94-413C5A73FA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105AE2-F306-F345-A57F-7C5BA6EDC8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FC9CAA-00D2-8D47-AB73-8440802243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291B18-FEAB-5840-9D9C-4616A9CEC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79856-FB4E-8D41-A898-77FDD1A99A0F}" type="datetime1">
              <a:t>11/30/21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76EBA-FBB9-2148-94F4-58B096287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6841A7-AB2F-284E-973F-9087FFB36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D08E4-12EA-AE40-B152-A0CDD32D851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3625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D9210-FC25-5048-9328-A1848D3C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99FB7-A9A5-F449-9E56-2FD7FD501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18FA6-D2C3-0943-A945-B043D9EC9E82}" type="datetime1">
              <a:t>11/30/21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F37F8F-F710-D94C-B9D6-E86E82B92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7F6003-FFBF-C944-A87C-DBA298C12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D08E4-12EA-AE40-B152-A0CDD32D851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2047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C9195B-B4D0-2C43-B649-21C832922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536B6-58BE-4546-AF3D-41F84863AECD}" type="datetime1">
              <a:t>11/30/21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E2A550-BF59-3C47-A8CA-A11236DC2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A22AF-A533-E241-BD83-71D8B9A32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D08E4-12EA-AE40-B152-A0CDD32D851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7391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5D868-A242-6043-9339-844F0B115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74A84-CE5F-C943-842C-0D3BC980C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655F4-3E1D-5943-9BB7-7429767953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B09C90-0830-5D47-9FDA-17BA562C8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9F298-6838-274B-B6A0-9008ABEBE6C6}" type="datetime1">
              <a:t>11/30/21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DB11B2-B510-8C4C-B61D-2D8E417A8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C3863A-F47E-454E-A156-51033B2B0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D08E4-12EA-AE40-B152-A0CDD32D851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333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00087-F4B7-274A-BC2E-32F5D8E20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20CB2E-28D5-5348-B425-15804E086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F75788-DB33-8F49-8C6E-AC77E4772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05E367-23B6-024F-819C-0E8FB8D1A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E1896-8018-EF46-B711-117F9C67DB60}" type="datetime1">
              <a:t>11/30/21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52A7C7-66A0-2746-8FFB-14EBAAD45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47402A-DC4A-B146-AEFE-CB53A3C14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D08E4-12EA-AE40-B152-A0CDD32D851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881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790B81-5D13-F54E-8E4E-D1FDBA570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F0641-573A-784E-8A01-4D78EBD337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7D03B-FA5B-6145-A478-93426A6E35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744C8-A537-F44A-996A-383355E2FC4C}" type="datetime1">
              <a:t>11/30/21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7E707-928E-8846-A8A6-F5EE1A8CBC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E9640-8D59-2B4B-A25A-76B45148A1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D08E4-12EA-AE40-B152-A0CDD32D851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671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JP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9E31F-086D-BA41-869F-E258FEB7E0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9315" y="908462"/>
            <a:ext cx="9144000" cy="3159641"/>
          </a:xfrm>
        </p:spPr>
        <p:txBody>
          <a:bodyPr>
            <a:normAutofit fontScale="90000"/>
          </a:bodyPr>
          <a:lstStyle/>
          <a:p>
            <a:r>
              <a:rPr lang="en-GB"/>
              <a:t>Hệ thống điều khiển nhiệt độ ứng dụng kĩ thuật điều khiển PID kết hợp thuật toán học máy Generic Algorithm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B16C2-64FC-584D-9BE9-13424237D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5186"/>
            <a:ext cx="9144000" cy="1655762"/>
          </a:xfrm>
        </p:spPr>
        <p:txBody>
          <a:bodyPr/>
          <a:lstStyle/>
          <a:p>
            <a:r>
              <a:rPr lang="en-GB"/>
              <a:t>Môn học: Kĩ thuật điều khiển nâng cao</a:t>
            </a:r>
          </a:p>
          <a:p>
            <a:r>
              <a:rPr lang="en-GB"/>
              <a:t>Phạm Xuân Lộc - 20025057</a:t>
            </a:r>
          </a:p>
        </p:txBody>
      </p:sp>
    </p:spTree>
    <p:extLst>
      <p:ext uri="{BB962C8B-B14F-4D97-AF65-F5344CB8AC3E}">
        <p14:creationId xmlns:p14="http://schemas.microsoft.com/office/powerpoint/2010/main" val="4134356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CC453-5B0B-BA41-9057-2E2E5D58B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Tính chất của PID </a:t>
            </a:r>
          </a:p>
        </p:txBody>
      </p:sp>
      <p:pic>
        <p:nvPicPr>
          <p:cNvPr id="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ECE01BB-3FA4-AF49-9234-2C5F7A4D424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18" y="2382565"/>
            <a:ext cx="5181600" cy="2817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D60A63-9E65-6442-A78C-386666E5F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403" y="3045820"/>
            <a:ext cx="5332920" cy="18220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52102E-1A2E-9446-B4D9-9FA530B10553}"/>
              </a:ext>
            </a:extLst>
          </p:cNvPr>
          <p:cNvSpPr txBox="1"/>
          <p:nvPr/>
        </p:nvSpPr>
        <p:spPr>
          <a:xfrm>
            <a:off x="2195065" y="5273133"/>
            <a:ext cx="445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Hình 7: Các loại lỗi trong PID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C162B4-A481-4548-820D-F91F873504F8}"/>
              </a:ext>
            </a:extLst>
          </p:cNvPr>
          <p:cNvSpPr txBox="1"/>
          <p:nvPr/>
        </p:nvSpPr>
        <p:spPr>
          <a:xfrm>
            <a:off x="6328195" y="5273133"/>
            <a:ext cx="513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Hình 8: Bảng hiệu chỉnh các tham số PID để giảm lỗi 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8049038-A6CC-D449-9868-59F3BBEE7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D08E4-12EA-AE40-B152-A0CDD32D851B}" type="slidenum"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02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44C3B-48DD-2D45-839E-DA9F600F0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Giới thiệu về Generic Algorithm (GE)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35D72D-0E08-3441-BE93-218E55A98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/>
              <a:t>Xuất phát từ học thuyết chọn lọc tự nhiên của Charles Darwin</a:t>
            </a:r>
          </a:p>
          <a:p>
            <a:r>
              <a:rPr lang="en-GB" sz="2400"/>
              <a:t>Thế hệ sau thừa hưởng những gen tốt nhất của thế hệ trước, cho ra cộng đồng khoẻ mạnh hơn</a:t>
            </a:r>
          </a:p>
          <a:p>
            <a:r>
              <a:rPr lang="en-GB" sz="2400"/>
              <a:t>Hội tụ về một thế hệ vàng với những cá thể tốt nhất</a:t>
            </a:r>
          </a:p>
          <a:p>
            <a:r>
              <a:rPr lang="en-GB" sz="2400"/>
              <a:t>Thuật toán gồm 5 bước:</a:t>
            </a:r>
          </a:p>
          <a:p>
            <a:pPr lvl="1"/>
            <a:r>
              <a:rPr lang="en-GB" sz="2000"/>
              <a:t>Khởi tạo cộng đồng (Initial Population)</a:t>
            </a:r>
          </a:p>
          <a:p>
            <a:pPr lvl="1"/>
            <a:r>
              <a:rPr lang="en-GB" sz="2000"/>
              <a:t>Hàm đánh giá (Fitness Function)</a:t>
            </a:r>
          </a:p>
          <a:p>
            <a:pPr lvl="1"/>
            <a:r>
              <a:rPr lang="en-GB" sz="2000"/>
              <a:t>Chọn lọc (Selection)</a:t>
            </a:r>
          </a:p>
          <a:p>
            <a:pPr lvl="1"/>
            <a:r>
              <a:rPr lang="en-GB" sz="2000"/>
              <a:t>Trao đổi chéo (Crossover)</a:t>
            </a:r>
          </a:p>
          <a:p>
            <a:pPr lvl="1"/>
            <a:r>
              <a:rPr lang="en-GB" sz="2000"/>
              <a:t>Trao đổi đột biến (Mutation)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A32579E-EB29-7D4A-A6AF-8AAFD299B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D08E4-12EA-AE40-B152-A0CDD32D851B}" type="slidenum"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5795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1EBBC1C-CFCF-494E-9B16-3AD5F911C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Giới thiệu về Generic Algorithm (GE)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469978-BF38-3D4D-8277-323C9336E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110" y="1899950"/>
            <a:ext cx="3436015" cy="22794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A2E6A8-6F13-A340-B4CF-E00CBEDAA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6338" y="4465782"/>
            <a:ext cx="2611591" cy="1518875"/>
          </a:xfrm>
          <a:prstGeom prst="rect">
            <a:avLst/>
          </a:prstGeom>
        </p:spPr>
      </p:pic>
      <p:pic>
        <p:nvPicPr>
          <p:cNvPr id="9" name="Content Placeholder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2EB7785-D8A7-3440-A032-DB3E04865D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641" y="2088032"/>
            <a:ext cx="3129676" cy="19783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BA24D0-DFB4-044C-8984-A073DFD237AB}"/>
              </a:ext>
            </a:extLst>
          </p:cNvPr>
          <p:cNvSpPr txBox="1"/>
          <p:nvPr/>
        </p:nvSpPr>
        <p:spPr>
          <a:xfrm>
            <a:off x="5757662" y="4538998"/>
            <a:ext cx="3867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Hình 9: Minh hoạ các bước trong GE</a:t>
            </a:r>
          </a:p>
          <a:p>
            <a:r>
              <a:rPr lang="en-GB"/>
              <a:t>(a) Khởi tạo cộng đồng</a:t>
            </a:r>
          </a:p>
          <a:p>
            <a:r>
              <a:rPr lang="en-GB"/>
              <a:t>(b) Biến đổi chéo</a:t>
            </a:r>
          </a:p>
          <a:p>
            <a:r>
              <a:rPr lang="en-GB"/>
              <a:t>(c) Biến đổi đột biến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C3B3BC4-5EA5-C849-BBFA-BEB39AE2E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D08E4-12EA-AE40-B152-A0CDD32D851B}" type="slidenum"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4953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945C3-0E0B-2942-8F2E-B3C689CA4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Giới thiệu về Generic Algorithm (GE) 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76557F1-A14B-6B43-87EC-A1B1A66349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425" y="1825625"/>
            <a:ext cx="3425149" cy="4351338"/>
          </a:xfrm>
          <a:prstGeom prst="rect">
            <a:avLst/>
          </a:prstGeom>
        </p:spPr>
      </p:pic>
      <p:pic>
        <p:nvPicPr>
          <p:cNvPr id="6" name="Content Placeholder 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39475E59-FE1E-8844-A972-80583D24B4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203874"/>
            <a:ext cx="5181600" cy="15948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E5DE11-61AD-B840-809B-445384F529C1}"/>
              </a:ext>
            </a:extLst>
          </p:cNvPr>
          <p:cNvSpPr txBox="1"/>
          <p:nvPr/>
        </p:nvSpPr>
        <p:spPr>
          <a:xfrm>
            <a:off x="6303143" y="5179188"/>
            <a:ext cx="513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Hình 10: Lưu đồ thuật toán và code giả định cho GE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65EEDD3-DD60-8E4A-B7DE-69B2668FD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D08E4-12EA-AE40-B152-A0CDD32D851B}" type="slidenum"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575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DC0EE-9C97-2445-965A-4ECAB570B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Ứng dụng GA vào PID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0DCAC95-34B9-DA48-86DF-F8F56B60E44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2451709"/>
                <a:ext cx="5181600" cy="255637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vi-VN" sz="2400" i="1"/>
                      <m:t>𝑒</m:t>
                    </m:r>
                    <m:r>
                      <a:rPr lang="vi-VN" sz="2400" i="1"/>
                      <m:t>=</m:t>
                    </m:r>
                    <m:sSubSup>
                      <m:sSubSupPr>
                        <m:ctrlPr>
                          <a:rPr lang="en-JP" sz="2400" i="1"/>
                        </m:ctrlPr>
                      </m:sSubSupPr>
                      <m:e>
                        <m:f>
                          <m:fPr>
                            <m:ctrlPr>
                              <a:rPr lang="en-JP" sz="2400" i="1"/>
                            </m:ctrlPr>
                          </m:fPr>
                          <m:num>
                            <m:r>
                              <a:rPr lang="vi-VN" sz="2400" i="1"/>
                              <m:t>1</m:t>
                            </m:r>
                          </m:num>
                          <m:den>
                            <m:r>
                              <a:rPr lang="vi-VN" sz="2400" i="1"/>
                              <m:t>𝑛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vi-VN" sz="2400"/>
                          <m:t>Σ</m:t>
                        </m:r>
                      </m:e>
                      <m:sub>
                        <m:r>
                          <a:rPr lang="vi-VN" sz="2400" i="1"/>
                          <m:t>𝑖</m:t>
                        </m:r>
                        <m:r>
                          <a:rPr lang="vi-VN" sz="2400" i="1"/>
                          <m:t>=0</m:t>
                        </m:r>
                      </m:sub>
                      <m:sup>
                        <m:r>
                          <a:rPr lang="vi-VN" sz="2400" i="1"/>
                          <m:t>𝑛</m:t>
                        </m:r>
                      </m:sup>
                    </m:sSubSup>
                    <m:r>
                      <a:rPr lang="vi-VN" sz="2400" i="1"/>
                      <m:t>𝑒</m:t>
                    </m:r>
                    <m:d>
                      <m:dPr>
                        <m:ctrlPr>
                          <a:rPr lang="en-JP" sz="2400" i="1"/>
                        </m:ctrlPr>
                      </m:dPr>
                      <m:e>
                        <m:sSub>
                          <m:sSubPr>
                            <m:ctrlPr>
                              <a:rPr lang="en-JP" sz="2400" i="1"/>
                            </m:ctrlPr>
                          </m:sSubPr>
                          <m:e>
                            <m:r>
                              <a:rPr lang="vi-VN" sz="2400" i="1"/>
                              <m:t>𝑡</m:t>
                            </m:r>
                          </m:e>
                          <m:sub>
                            <m:r>
                              <a:rPr lang="vi-VN" sz="2400" i="1"/>
                              <m:t>𝑖</m:t>
                            </m:r>
                          </m:sub>
                        </m:sSub>
                      </m:e>
                    </m:d>
                    <m:r>
                      <a:rPr lang="vi-VN" sz="2400" i="1"/>
                      <m:t>=</m:t>
                    </m:r>
                    <m:sSubSup>
                      <m:sSubSupPr>
                        <m:ctrlPr>
                          <a:rPr lang="en-JP" sz="2400" i="1"/>
                        </m:ctrlPr>
                      </m:sSubSupPr>
                      <m:e>
                        <m:f>
                          <m:fPr>
                            <m:ctrlPr>
                              <a:rPr lang="en-JP" sz="2400" i="1"/>
                            </m:ctrlPr>
                          </m:fPr>
                          <m:num>
                            <m:r>
                              <a:rPr lang="vi-VN" sz="2400" i="1"/>
                              <m:t>1</m:t>
                            </m:r>
                          </m:num>
                          <m:den>
                            <m:r>
                              <a:rPr lang="vi-VN" sz="2400" i="1"/>
                              <m:t>𝑛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vi-VN" sz="2400"/>
                          <m:t>Σ</m:t>
                        </m:r>
                      </m:e>
                      <m:sub>
                        <m:r>
                          <a:rPr lang="vi-VN" sz="2400" i="1"/>
                          <m:t>𝑖</m:t>
                        </m:r>
                        <m:r>
                          <a:rPr lang="vi-VN" sz="2400" i="1"/>
                          <m:t>=0</m:t>
                        </m:r>
                      </m:sub>
                      <m:sup>
                        <m:r>
                          <a:rPr lang="vi-VN" sz="2400" i="1"/>
                          <m:t>𝑛</m:t>
                        </m:r>
                      </m:sup>
                    </m:sSubSup>
                    <m:d>
                      <m:dPr>
                        <m:begChr m:val="|"/>
                        <m:endChr m:val="|"/>
                        <m:ctrlPr>
                          <a:rPr lang="en-JP" sz="2400" i="1"/>
                        </m:ctrlPr>
                      </m:dPr>
                      <m:e>
                        <m:r>
                          <a:rPr lang="vi-VN" sz="2400" i="1"/>
                          <m:t>𝑆𝑃</m:t>
                        </m:r>
                        <m:r>
                          <a:rPr lang="vi-VN" sz="2400" i="1"/>
                          <m:t>−</m:t>
                        </m:r>
                        <m:r>
                          <a:rPr lang="vi-VN" sz="2400" i="1"/>
                          <m:t>𝑃</m:t>
                        </m:r>
                        <m:sSub>
                          <m:sSubPr>
                            <m:ctrlPr>
                              <a:rPr lang="en-JP" sz="2400" i="1"/>
                            </m:ctrlPr>
                          </m:sSubPr>
                          <m:e>
                            <m:r>
                              <a:rPr lang="vi-VN" sz="2400" i="1"/>
                              <m:t>𝑉</m:t>
                            </m:r>
                          </m:e>
                          <m:sub>
                            <m:r>
                              <a:rPr lang="vi-VN" sz="2400" i="1"/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JP" sz="2400"/>
              </a:p>
              <a:p>
                <a:r>
                  <a:rPr lang="vi-VN" sz="2400"/>
                  <a:t>Trong đó e là giá trị sai khác </a:t>
                </a:r>
                <a:endParaRPr lang="en-JP" sz="2400"/>
              </a:p>
              <a:p>
                <a:pPr lvl="1"/>
                <a:r>
                  <a:rPr lang="vi-VN" sz="2000"/>
                  <a:t>SP là setpoint cần đạt</a:t>
                </a:r>
                <a:endParaRPr lang="en-JP" sz="2000"/>
              </a:p>
              <a:p>
                <a:pPr lvl="1"/>
                <a:r>
                  <a:rPr lang="vi-VN" sz="2000"/>
                  <a:t>PV</a:t>
                </a:r>
                <a:r>
                  <a:rPr lang="vi-VN" sz="2000" baseline="-25000"/>
                  <a:t>i </a:t>
                </a:r>
                <a:r>
                  <a:rPr lang="vi-VN" sz="2000"/>
                  <a:t>là giá trị nhiệt độ ở thời điểm i</a:t>
                </a:r>
                <a:endParaRPr lang="en-JP" sz="2000"/>
              </a:p>
              <a:p>
                <a:pPr lvl="1"/>
                <a:r>
                  <a:rPr lang="vi-VN" sz="2000"/>
                  <a:t>n là tổng số thời gian đo quá trình đáp ứng </a:t>
                </a:r>
                <a:endParaRPr lang="en-JP" sz="2000"/>
              </a:p>
              <a:p>
                <a:endParaRPr lang="en-GB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0DCAC95-34B9-DA48-86DF-F8F56B60E4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2451709"/>
                <a:ext cx="5181600" cy="2556370"/>
              </a:xfrm>
              <a:blipFill>
                <a:blip r:embed="rId2"/>
                <a:stretch>
                  <a:fillRect l="-1711" r="-19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05A30C7-0D1A-1448-8117-D564DB8CC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208810"/>
            <a:ext cx="5318183" cy="24571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FBCBF5-DF08-E54F-A9B0-EA46F869C445}"/>
              </a:ext>
            </a:extLst>
          </p:cNvPr>
          <p:cNvSpPr txBox="1"/>
          <p:nvPr/>
        </p:nvSpPr>
        <p:spPr>
          <a:xfrm>
            <a:off x="1772707" y="4900119"/>
            <a:ext cx="3298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Hình 11: Sơ đồ hệ thống PID+GE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89BB694-CED0-D949-8E14-80A931BCA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D08E4-12EA-AE40-B152-A0CDD32D851B}" type="slidenum"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0487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E38E3-CD6D-124D-A807-A8746A821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Ứng dụng GA vào PID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D3A47B-51DB-0246-B538-C74C835C1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080" y="1690688"/>
            <a:ext cx="6193773" cy="41465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66F6FD-4BC3-F44E-8787-698389519051}"/>
              </a:ext>
            </a:extLst>
          </p:cNvPr>
          <p:cNvSpPr txBox="1"/>
          <p:nvPr/>
        </p:nvSpPr>
        <p:spPr>
          <a:xfrm>
            <a:off x="3459004" y="5986711"/>
            <a:ext cx="4639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Hình 11: Ví dụ thuật toán PID+GE với 2 thế hệ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A5CA36-337D-824D-93EC-5E7525EBA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D08E4-12EA-AE40-B152-A0CDD32D851B}" type="slidenum"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104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9F12B0F-338C-9844-BAD1-0AF859B91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Mô phỏng hoạt động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999669-6504-9A41-AD5C-ACE4A3D0F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D08E4-12EA-AE40-B152-A0CDD32D851B}" type="slidenum">
              <a:t>15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636DCA-77ED-2541-8FBB-47D901C60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1943100"/>
            <a:ext cx="76962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05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444DB-47EA-4741-A625-011665E20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Mô phỏng hoạt động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3CC90B-9EE0-7F4C-8378-561BC8FAE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639" y="1394532"/>
            <a:ext cx="5716417" cy="51933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19FBFD-C8F7-9A45-BB1C-EF6825441C41}"/>
              </a:ext>
            </a:extLst>
          </p:cNvPr>
          <p:cNvSpPr txBox="1"/>
          <p:nvPr/>
        </p:nvSpPr>
        <p:spPr>
          <a:xfrm>
            <a:off x="6738008" y="4490421"/>
            <a:ext cx="40447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Hình 12: Kết quả chạy thuật toán lần 1</a:t>
            </a:r>
          </a:p>
          <a:p>
            <a:pPr marL="342900" indent="-342900">
              <a:buAutoNum type="alphaLcParenBoth"/>
            </a:pPr>
            <a:r>
              <a:rPr lang="en-GB"/>
              <a:t>Nghiệm đầu tiên</a:t>
            </a:r>
          </a:p>
          <a:p>
            <a:pPr marL="342900" indent="-342900">
              <a:buAutoNum type="alphaLcParenBoth"/>
            </a:pPr>
            <a:r>
              <a:rPr lang="en-GB"/>
              <a:t>Nghiệm thế hệ 1</a:t>
            </a:r>
          </a:p>
          <a:p>
            <a:pPr marL="342900" indent="-342900">
              <a:buAutoNum type="alphaLcParenBoth"/>
            </a:pPr>
            <a:r>
              <a:rPr lang="en-GB"/>
              <a:t>Nghiệm thế hệ 2</a:t>
            </a:r>
          </a:p>
          <a:p>
            <a:pPr marL="342900" indent="-342900">
              <a:buAutoNum type="alphaLcParenBoth"/>
            </a:pPr>
            <a:r>
              <a:rPr lang="en-GB"/>
              <a:t>Nghiệm thế hệ 3,4,5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178A698-1B20-744F-B526-CBEB65A79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D08E4-12EA-AE40-B152-A0CDD32D851B}" type="slidenum"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7596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147D8-05B7-C047-85C9-F8B6492F3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Mô phỏng hoạt động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AC6D3BD-88C5-634B-9BF1-206A2FA43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35" y="1510549"/>
            <a:ext cx="5748020" cy="50565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67368A-EA34-D942-BD7B-7A025CB044B2}"/>
              </a:ext>
            </a:extLst>
          </p:cNvPr>
          <p:cNvSpPr txBox="1"/>
          <p:nvPr/>
        </p:nvSpPr>
        <p:spPr>
          <a:xfrm>
            <a:off x="6987391" y="4454795"/>
            <a:ext cx="42683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Hình 13: Kết quả chạy thuật toán lần 2</a:t>
            </a:r>
          </a:p>
          <a:p>
            <a:pPr marL="342900" indent="-342900">
              <a:buAutoNum type="alphaLcParenBoth"/>
            </a:pPr>
            <a:r>
              <a:rPr lang="en-GB"/>
              <a:t>Nghiệm đầu tiên</a:t>
            </a:r>
          </a:p>
          <a:p>
            <a:pPr marL="342900" indent="-342900">
              <a:buAutoNum type="alphaLcParenBoth"/>
            </a:pPr>
            <a:r>
              <a:rPr lang="en-GB"/>
              <a:t>Nghiệm thế hệ 1</a:t>
            </a:r>
          </a:p>
          <a:p>
            <a:pPr marL="342900" indent="-342900">
              <a:buAutoNum type="alphaLcParenBoth"/>
            </a:pPr>
            <a:r>
              <a:rPr lang="en-GB"/>
              <a:t>Nghiệm thế hệ 2</a:t>
            </a:r>
          </a:p>
          <a:p>
            <a:pPr marL="342900" indent="-342900">
              <a:buAutoNum type="alphaLcParenBoth"/>
            </a:pPr>
            <a:r>
              <a:rPr lang="en-GB"/>
              <a:t>Nghiệm thế hệ 3,4,5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10328A-0AFD-F843-8862-BF00CA73D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D08E4-12EA-AE40-B152-A0CDD32D851B}" type="slidenum"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106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830F5-EBC6-C94C-BC11-26814AF2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Kết luận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E999CC-6A8D-D746-8D10-46EDF3AD2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Phương pháp đề xuất cho đáp ứng tốt, các tham số được hiệu chỉnh tự động và có xu hướng hội tụ đến nghiệm tối ưu</a:t>
            </a:r>
          </a:p>
          <a:p>
            <a:r>
              <a:rPr lang="en-GB"/>
              <a:t>Có khả năng áp dụng vào hệ thực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F8AF12C-8DE1-ED4F-A479-DA5DD94EE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D08E4-12EA-AE40-B152-A0CDD32D851B}" type="slidenum"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627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BD729-9956-6D4D-8571-DBAECB8D3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Nội dung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00EDD-FA25-CC46-A593-4067EF10D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Giới thiệu hệ thống điều khiển nhiệt độ trong y sinh</a:t>
            </a:r>
          </a:p>
          <a:p>
            <a:r>
              <a:rPr lang="en-GB"/>
              <a:t>Vấn đề cần giải quyết và phương pháp đề xuất</a:t>
            </a:r>
          </a:p>
          <a:p>
            <a:r>
              <a:rPr lang="en-GB"/>
              <a:t>Giới thiệu về PID</a:t>
            </a:r>
          </a:p>
          <a:p>
            <a:r>
              <a:rPr lang="en-GB"/>
              <a:t>Giới thiệu về Generic Algorithm (GE)</a:t>
            </a:r>
          </a:p>
          <a:p>
            <a:r>
              <a:rPr lang="en-GB"/>
              <a:t>Ứng dụng GE vào PID</a:t>
            </a:r>
          </a:p>
          <a:p>
            <a:r>
              <a:rPr lang="en-GB"/>
              <a:t>Mô phỏng và kết quả </a:t>
            </a:r>
          </a:p>
          <a:p>
            <a:r>
              <a:rPr lang="en-GB"/>
              <a:t>Kết luận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D31FC-8FF7-1243-B77E-A8F9BED41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D08E4-12EA-AE40-B152-A0CDD32D851B}" type="slidenum"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887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2B75C-EC77-554B-8B61-D5FC0BBD6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Hệ thống điều khiển nhiệt độ trong y sinh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EC05231-F9CB-0844-B5A0-B44DF586A3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16435" y="2047556"/>
            <a:ext cx="4217616" cy="2108808"/>
          </a:xfrm>
          <a:prstGeom prst="rect">
            <a:avLst/>
          </a:prstGeom>
        </p:spPr>
      </p:pic>
      <p:pic>
        <p:nvPicPr>
          <p:cNvPr id="6" name="Content Placeholder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6A1F80E0-D51B-1740-879A-5976A16DDD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59624" y="1756002"/>
            <a:ext cx="5878489" cy="4232512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6A523A-0D2D-FC40-A884-4DF5278C5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613" y="4723203"/>
            <a:ext cx="1583372" cy="16928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4A1823-FE8B-DB4C-9270-14CD3D544DEA}"/>
              </a:ext>
            </a:extLst>
          </p:cNvPr>
          <p:cNvSpPr txBox="1"/>
          <p:nvPr/>
        </p:nvSpPr>
        <p:spPr>
          <a:xfrm>
            <a:off x="1009307" y="4447918"/>
            <a:ext cx="39228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latin typeface="Times New Roman" panose="02020603050405020304" pitchFamily="18" charset="0"/>
                <a:cs typeface="Times New Roman" panose="02020603050405020304" pitchFamily="18" charset="0"/>
              </a:rPr>
              <a:t>Hình 1: Vai trò của nhiệt độ trong các ứng dụng xét nghiệm virus/tế bào </a:t>
            </a:r>
          </a:p>
          <a:p>
            <a:pPr marL="342900" indent="-342900">
              <a:buAutoNum type="alphaLcParenBoth"/>
            </a:pPr>
            <a:r>
              <a:rPr lang="en-GB" sz="1600">
                <a:latin typeface="Times New Roman" panose="02020603050405020304" pitchFamily="18" charset="0"/>
                <a:cs typeface="Times New Roman" panose="02020603050405020304" pitchFamily="18" charset="0"/>
              </a:rPr>
              <a:t>Quy trình xét nghiệm virus PCR </a:t>
            </a:r>
          </a:p>
          <a:p>
            <a:pPr marL="342900" indent="-342900">
              <a:buAutoNum type="alphaLcParenBoth"/>
            </a:pPr>
            <a:r>
              <a:rPr lang="en-GB" sz="1600">
                <a:latin typeface="Times New Roman" panose="02020603050405020304" pitchFamily="18" charset="0"/>
                <a:cs typeface="Times New Roman" panose="02020603050405020304" pitchFamily="18" charset="0"/>
              </a:rPr>
              <a:t>Cách hoạt động của phương pháp PCR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B805E8-DBD6-7442-B8FA-1D694B32F879}"/>
              </a:ext>
            </a:extLst>
          </p:cNvPr>
          <p:cNvSpPr txBox="1"/>
          <p:nvPr/>
        </p:nvSpPr>
        <p:spPr>
          <a:xfrm>
            <a:off x="4819100" y="1725248"/>
            <a:ext cx="308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03666D-2E7F-1F4F-93AB-E2420412F59C}"/>
              </a:ext>
            </a:extLst>
          </p:cNvPr>
          <p:cNvSpPr txBox="1"/>
          <p:nvPr/>
        </p:nvSpPr>
        <p:spPr>
          <a:xfrm>
            <a:off x="10462161" y="1719777"/>
            <a:ext cx="308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b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F9950E6-8E0E-F241-997E-3ED67222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D08E4-12EA-AE40-B152-A0CDD32D851B}" type="slidenum"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2449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D2E96-9BCC-EF40-BCB8-24FBB8D99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Vấn đề cần giải quyết và phương pháp đề xuất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8C8A7A-71BF-A243-BBE9-8497BA2DA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5216" y="2478768"/>
            <a:ext cx="5181600" cy="3310453"/>
          </a:xfrm>
        </p:spPr>
        <p:txBody>
          <a:bodyPr>
            <a:normAutofit/>
          </a:bodyPr>
          <a:lstStyle/>
          <a:p>
            <a:r>
              <a:rPr lang="en-GB" sz="2400"/>
              <a:t>Vấn đề cần giải quyết: Hệ thống cũ sử dụng PID truyền thống nên phải hiệu chỉnh tham số thủ công -&gt; </a:t>
            </a:r>
            <a:r>
              <a:rPr lang="en-GB" sz="2400" b="1" i="1"/>
              <a:t>bất tiện, tốn thời gian, độ chính xác chưa cao, tính cơ động thấp</a:t>
            </a:r>
          </a:p>
          <a:p>
            <a:r>
              <a:rPr lang="en-GB" sz="2400"/>
              <a:t>Phương pháp đề xuất: Kết hợp thuật toán học máy GE vào tự động hiệu chỉnh tham số PID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371B82-CE28-2B41-90C4-DA1EDAF2514F}"/>
              </a:ext>
            </a:extLst>
          </p:cNvPr>
          <p:cNvGrpSpPr>
            <a:grpSpLocks/>
          </p:cNvGrpSpPr>
          <p:nvPr/>
        </p:nvGrpSpPr>
        <p:grpSpPr>
          <a:xfrm>
            <a:off x="1174750" y="1731486"/>
            <a:ext cx="4845051" cy="4539615"/>
            <a:chOff x="-1" y="0"/>
            <a:chExt cx="4618600" cy="454031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D0F98E9-A5B3-8148-BED3-E3A776850D89}"/>
                </a:ext>
              </a:extLst>
            </p:cNvPr>
            <p:cNvGrpSpPr>
              <a:grpSpLocks/>
            </p:cNvGrpSpPr>
            <p:nvPr/>
          </p:nvGrpSpPr>
          <p:grpSpPr>
            <a:xfrm>
              <a:off x="679450" y="0"/>
              <a:ext cx="2928424" cy="3681821"/>
              <a:chOff x="0" y="0"/>
              <a:chExt cx="3011420" cy="340466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A33EABE-C49B-254E-8775-4DAA6981C24C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0" y="0"/>
                <a:ext cx="2807887" cy="1003259"/>
                <a:chOff x="0" y="0"/>
                <a:chExt cx="2808605" cy="1003935"/>
              </a:xfrm>
            </p:grpSpPr>
            <p:pic>
              <p:nvPicPr>
                <p:cNvPr id="13" name="Picture 12" descr="Diagram&#10;&#10;Description automatically generated">
                  <a:extLst>
                    <a:ext uri="{FF2B5EF4-FFF2-40B4-BE49-F238E27FC236}">
                      <a16:creationId xmlns:a16="http://schemas.microsoft.com/office/drawing/2014/main" id="{6D564F3E-CB42-AA4A-BF86-8A877854AC3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2808605" cy="1003935"/>
                </a:xfrm>
                <a:prstGeom prst="rect">
                  <a:avLst/>
                </a:prstGeom>
              </p:spPr>
            </p:pic>
            <p:sp>
              <p:nvSpPr>
                <p:cNvPr id="14" name="Text Box 45">
                  <a:extLst>
                    <a:ext uri="{FF2B5EF4-FFF2-40B4-BE49-F238E27FC236}">
                      <a16:creationId xmlns:a16="http://schemas.microsoft.com/office/drawing/2014/main" id="{E00B1763-6CD6-AE4D-85F6-A2AEDA377D5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265285" y="58759"/>
                  <a:ext cx="403623" cy="294005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>
                  <a:solidFill>
                    <a:sysClr val="window" lastClr="FFFFFF"/>
                  </a:solidFill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vi-VN" sz="1000" b="1">
                      <a:effectLst/>
                      <a:latin typeface="Calibri" panose="020F0502020204030204" pitchFamily="34" charset="0"/>
                      <a:ea typeface="Yu Mincho" panose="02020400000000000000" pitchFamily="18" charset="-128"/>
                      <a:cs typeface="Times New Roman" panose="02020603050405020304" pitchFamily="18" charset="0"/>
                    </a:rPr>
                    <a:t>(a)</a:t>
                  </a:r>
                  <a:endParaRPr lang="en-JP" sz="1200"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9FEEFB41-9BFC-1340-9934-4478F5C1EF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7004" y="999179"/>
                <a:ext cx="516240" cy="445117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pic>
            <p:nvPicPr>
              <p:cNvPr id="11" name="Picture 10" descr="Diagram&#10;&#10;Description automatically generated">
                <a:extLst>
                  <a:ext uri="{FF2B5EF4-FFF2-40B4-BE49-F238E27FC236}">
                    <a16:creationId xmlns:a16="http://schemas.microsoft.com/office/drawing/2014/main" id="{3682B450-5DBB-8A4C-AB34-B9C6D018BE9B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1447294"/>
                <a:ext cx="3011420" cy="1957366"/>
              </a:xfrm>
              <a:prstGeom prst="rect">
                <a:avLst/>
              </a:prstGeom>
            </p:spPr>
          </p:pic>
          <p:sp>
            <p:nvSpPr>
              <p:cNvPr id="12" name="Text Box 49">
                <a:extLst>
                  <a:ext uri="{FF2B5EF4-FFF2-40B4-BE49-F238E27FC236}">
                    <a16:creationId xmlns:a16="http://schemas.microsoft.com/office/drawing/2014/main" id="{6BEEF613-B233-4542-9E9B-1B6A59698A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10415" y="1244525"/>
                <a:ext cx="403520" cy="285639"/>
              </a:xfrm>
              <a:prstGeom prst="rect">
                <a:avLst/>
              </a:prstGeom>
              <a:solidFill>
                <a:sysClr val="window" lastClr="FFFFFF"/>
              </a:solidFill>
              <a:ln w="6350">
                <a:solidFill>
                  <a:sysClr val="window" lastClr="FFFFFF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vi-VN" sz="1000" b="1"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(b)</a:t>
                </a:r>
                <a:endParaRPr lang="en-JP" sz="12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" name="Text Box 50">
              <a:extLst>
                <a:ext uri="{FF2B5EF4-FFF2-40B4-BE49-F238E27FC236}">
                  <a16:creationId xmlns:a16="http://schemas.microsoft.com/office/drawing/2014/main" id="{44015182-0C71-6042-87EC-6FB7667B58C3}"/>
                </a:ext>
              </a:extLst>
            </p:cNvPr>
            <p:cNvSpPr txBox="1">
              <a:spLocks/>
            </p:cNvSpPr>
            <p:nvPr/>
          </p:nvSpPr>
          <p:spPr>
            <a:xfrm>
              <a:off x="-1" y="3839272"/>
              <a:ext cx="4618600" cy="701040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1000"/>
                </a:spcAft>
              </a:pPr>
              <a:r>
                <a:rPr lang="en-JP">
                  <a:solidFill>
                    <a:srgbClr val="44546A"/>
                  </a:solidFill>
                  <a:effectLst/>
                  <a:ea typeface="Yu Mincho" panose="02020400000000000000" pitchFamily="18" charset="-128"/>
                  <a:cs typeface="Times New Roman" panose="02020603050405020304" pitchFamily="18" charset="0"/>
                </a:rPr>
                <a:t> </a:t>
              </a:r>
              <a:r>
                <a:rPr lang="vi-VN">
                  <a:solidFill>
                    <a:srgbClr val="44546A"/>
                  </a:solidFill>
                  <a:effectLst/>
                  <a:ea typeface="Yu Mincho" panose="02020400000000000000" pitchFamily="18" charset="-128"/>
                  <a:cs typeface="Times New Roman" panose="02020603050405020304" pitchFamily="18" charset="0"/>
                </a:rPr>
                <a:t>Hình 2: Tổng quan hệ thống (a) Cấu trúc của hệ thống phát hiện virus/tế bào sử dụng NBĐN (b) Cấu trúc chi tiết của buồng nhiệt đề xuất</a:t>
              </a:r>
              <a:endParaRPr lang="en-JP">
                <a:solidFill>
                  <a:srgbClr val="44546A"/>
                </a:solidFill>
                <a:effectLst/>
                <a:ea typeface="Yu Mincho" panose="02020400000000000000" pitchFamily="18" charset="-128"/>
                <a:cs typeface="Times New Roman" panose="02020603050405020304" pitchFamily="18" charset="0"/>
              </a:endParaRPr>
            </a:p>
            <a:p>
              <a:r>
                <a:rPr lang="vi-VN" i="1">
                  <a:effectLst/>
                  <a:ea typeface="Yu Mincho" panose="02020400000000000000" pitchFamily="18" charset="-128"/>
                  <a:cs typeface="Times New Roman" panose="02020603050405020304" pitchFamily="18" charset="0"/>
                </a:rPr>
                <a:t> </a:t>
              </a:r>
              <a:endParaRPr lang="en-JP">
                <a:effectLst/>
                <a:ea typeface="Yu Mincho" panose="02020400000000000000" pitchFamily="18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33A29DC-BA78-D547-94D6-BBA703530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D08E4-12EA-AE40-B152-A0CDD32D851B}" type="slidenum"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7051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8642-B555-F141-BD45-CAE0F12EB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Hệ thống thực tế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415554-9A26-B64A-878F-3028F519F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352" y="1346303"/>
            <a:ext cx="5708386" cy="45534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E99AEF-0A34-D949-AE97-8F65A0A1E55C}"/>
              </a:ext>
            </a:extLst>
          </p:cNvPr>
          <p:cNvSpPr txBox="1"/>
          <p:nvPr/>
        </p:nvSpPr>
        <p:spPr>
          <a:xfrm>
            <a:off x="4598047" y="5951085"/>
            <a:ext cx="263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Hình 14: Hệ thống thực tế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FCEFF2-D10C-2C4B-9805-303544902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D08E4-12EA-AE40-B152-A0CDD32D851B}" type="slidenum"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298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FDC7F-A23C-1149-ACC4-A033D50AF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Giới thiệu về PID 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A8E0BD50-F31E-6A44-BD23-142FE2E62F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19827" y="3789483"/>
            <a:ext cx="4535466" cy="238748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066724-544E-AF4C-AF97-BAFEB26757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sz="2400"/>
              <a:t>Dựa trên kiến trúc của 1 hệ thống điều khiển điển hình, gồm các phần như Error Detector, Controller, Plant, Feedback.</a:t>
            </a:r>
          </a:p>
          <a:p>
            <a:pPr lvl="1"/>
            <a:r>
              <a:rPr lang="en-GB" sz="2000"/>
              <a:t>Error Detector so sánh nhiệt độ input là setpoint với nhiệt độ hiện tại </a:t>
            </a:r>
          </a:p>
          <a:p>
            <a:pPr lvl="1"/>
            <a:r>
              <a:rPr lang="en-GB" sz="2000"/>
              <a:t>Controller là PID controller</a:t>
            </a:r>
          </a:p>
          <a:p>
            <a:pPr lvl="1"/>
            <a:r>
              <a:rPr lang="en-GB" sz="2000"/>
              <a:t>Plant là buồng nuôi cấy tế bào</a:t>
            </a:r>
          </a:p>
          <a:p>
            <a:pPr lvl="1"/>
            <a:r>
              <a:rPr lang="en-GB" sz="2000"/>
              <a:t>Feedback là tín hiệu từ cảm biến nhiệt độ</a:t>
            </a:r>
          </a:p>
          <a:p>
            <a:r>
              <a:rPr lang="en-GB" sz="2400"/>
              <a:t>Gồm 3 yếu tố: Tỉ lệ – Tích phân – Vi phân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8E3D1DB-C962-864C-B043-940BD957B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788" y="1690688"/>
            <a:ext cx="4122505" cy="18995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F8385E-0B67-794B-881A-0635EF0D2746}"/>
              </a:ext>
            </a:extLst>
          </p:cNvPr>
          <p:cNvSpPr txBox="1"/>
          <p:nvPr/>
        </p:nvSpPr>
        <p:spPr>
          <a:xfrm>
            <a:off x="901873" y="6191506"/>
            <a:ext cx="5553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Hình 3: Hệ thống điều khiển điển hình và điều khiển PID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D7C7573-ED8E-AB4D-94B3-7860DEB55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D08E4-12EA-AE40-B152-A0CDD32D851B}" type="slidenum"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4983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88C0E-A756-0043-9B9D-8EFBC46BD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Thành phần tỉ lệ Kp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43B29A-6456-BC43-A63D-E4A895670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17511"/>
            <a:ext cx="5181600" cy="3274827"/>
          </a:xfrm>
        </p:spPr>
        <p:txBody>
          <a:bodyPr>
            <a:normAutofit/>
          </a:bodyPr>
          <a:lstStyle/>
          <a:p>
            <a:r>
              <a:rPr lang="vi-VN" sz="2400"/>
              <a:t>Pout = Kp * e(t)</a:t>
            </a:r>
          </a:p>
          <a:p>
            <a:r>
              <a:rPr lang="vi-VN" sz="2400"/>
              <a:t>Trong đó Pout là kết quả đầu ra của thành phần tỉ lệ</a:t>
            </a:r>
          </a:p>
          <a:p>
            <a:pPr lvl="1"/>
            <a:r>
              <a:rPr lang="vi-VN" sz="2000"/>
              <a:t>Kp là hệ số tỉ lệ hay thống số cần điều chỉnh</a:t>
            </a:r>
          </a:p>
          <a:p>
            <a:pPr lvl="1"/>
            <a:r>
              <a:rPr lang="vi-VN" sz="2000"/>
              <a:t>e(t) là sai số theo thời gian và được tính bằng sự chênh lệch giữa nhiệt độ đầu vào cần đạt (Setpoint SP) và nhiệt độ hiện tại của hệ thống (PV).</a:t>
            </a:r>
          </a:p>
          <a:p>
            <a:endParaRPr lang="en-GB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3F3F2869-8E80-5B42-8422-75AE4AEF2E1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32" y="1615044"/>
            <a:ext cx="5001686" cy="39283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180DF1-FD27-A34E-BCB1-63BDF28AE3A4}"/>
              </a:ext>
            </a:extLst>
          </p:cNvPr>
          <p:cNvSpPr txBox="1"/>
          <p:nvPr/>
        </p:nvSpPr>
        <p:spPr>
          <a:xfrm>
            <a:off x="1069932" y="5819178"/>
            <a:ext cx="4813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Hình 4: Minh hoạ tác dụng của thành phần tỉ lệ P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06E642-A6A0-0D4E-9069-F48735CB1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D08E4-12EA-AE40-B152-A0CDD32D851B}" type="slidenum"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9450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0E13C-E8FF-F649-AA82-6D3B266BE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Thành phần tích phân Ki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EA5E3AB-DC04-354F-A80F-C337085FE48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1" y="2203615"/>
                <a:ext cx="5181600" cy="3102635"/>
              </a:xfrm>
            </p:spPr>
            <p:txBody>
              <a:bodyPr>
                <a:normAutofit/>
              </a:bodyPr>
              <a:lstStyle/>
              <a:p>
                <a:r>
                  <a:rPr lang="vi-VN" sz="2400"/>
                  <a:t>I</a:t>
                </a:r>
                <a:r>
                  <a:rPr lang="vi-VN" sz="2400" baseline="-25000"/>
                  <a:t>out </a:t>
                </a:r>
                <a:r>
                  <a:rPr lang="vi-VN" sz="2400"/>
                  <a:t>= K</a:t>
                </a:r>
                <a:r>
                  <a:rPr lang="vi-VN" sz="2400" baseline="-25000"/>
                  <a:t>i</a:t>
                </a:r>
                <a:r>
                  <a:rPr lang="vi-VN" sz="2400"/>
                  <a:t> * </a:t>
                </a:r>
                <a14:m>
                  <m:oMath xmlns:m="http://schemas.openxmlformats.org/officeDocument/2006/math">
                    <m:nary>
                      <m:naryPr>
                        <m:limLoc m:val="subSup"/>
                        <m:ctrlPr>
                          <a:rPr lang="en-JP" sz="2400" i="1"/>
                        </m:ctrlPr>
                      </m:naryPr>
                      <m:sub>
                        <m:r>
                          <a:rPr lang="en-JP" sz="2400" i="1"/>
                          <m:t>0</m:t>
                        </m:r>
                      </m:sub>
                      <m:sup>
                        <m:r>
                          <a:rPr lang="en-JP" sz="2400" i="1"/>
                          <m:t>𝑡</m:t>
                        </m:r>
                      </m:sup>
                      <m:e>
                        <m:r>
                          <a:rPr lang="en-JP" sz="2400" i="1"/>
                          <m:t>𝑒</m:t>
                        </m:r>
                        <m:d>
                          <m:dPr>
                            <m:ctrlPr>
                              <a:rPr lang="en-JP" sz="2400" i="1"/>
                            </m:ctrlPr>
                          </m:dPr>
                          <m:e>
                            <m:r>
                              <a:rPr lang="en-JP" sz="2400" i="1"/>
                              <m:t>𝑡</m:t>
                            </m:r>
                          </m:e>
                        </m:d>
                        <m:r>
                          <a:rPr lang="en-JP" sz="2400" i="1"/>
                          <m:t>𝑑𝑡</m:t>
                        </m:r>
                      </m:e>
                    </m:nary>
                  </m:oMath>
                </a14:m>
                <a:endParaRPr lang="en-JP" sz="2400"/>
              </a:p>
              <a:p>
                <a:r>
                  <a:rPr lang="en-JP" sz="2400"/>
                  <a:t>Trong đó I</a:t>
                </a:r>
                <a:r>
                  <a:rPr lang="en-JP" sz="2400" baseline="-25000"/>
                  <a:t>out </a:t>
                </a:r>
                <a:r>
                  <a:rPr lang="en-JP" sz="2400"/>
                  <a:t>là kết quả của thành phần điều khiển tích phân I</a:t>
                </a:r>
              </a:p>
              <a:p>
                <a:pPr lvl="1"/>
                <a:r>
                  <a:rPr lang="vi-VN" sz="2000"/>
                  <a:t>K</a:t>
                </a:r>
                <a:r>
                  <a:rPr lang="vi-VN" sz="2000" baseline="-25000"/>
                  <a:t>i </a:t>
                </a:r>
                <a:r>
                  <a:rPr lang="vi-VN" sz="2000"/>
                  <a:t>là hệ số tích phân</a:t>
                </a:r>
                <a:endParaRPr lang="en-JP" sz="2000"/>
              </a:p>
              <a:p>
                <a:pPr lvl="1"/>
                <a:r>
                  <a:rPr lang="vi-VN" sz="2000"/>
                  <a:t>e(t) là sai số theo thời gian và được tính bằng sự chênh lệch giữa nhiệt độ đầu vào cần đạt (Setpoint SP) và nhiệt độ hiện tại của hệ thống (PV).</a:t>
                </a:r>
                <a:endParaRPr lang="en-JP" sz="2000"/>
              </a:p>
              <a:p>
                <a:endParaRPr lang="en-GB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EA5E3AB-DC04-354F-A80F-C337085FE4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1" y="2203615"/>
                <a:ext cx="5181600" cy="3102635"/>
              </a:xfrm>
              <a:blipFill>
                <a:blip r:embed="rId2"/>
                <a:stretch>
                  <a:fillRect l="-1711" t="-22857" r="-29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B2ED0A12-ACB9-A54A-963C-17A9F7156B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39" y="1690688"/>
            <a:ext cx="4942562" cy="39009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FE3C3F-7A4C-0343-937C-E952B5729915}"/>
              </a:ext>
            </a:extLst>
          </p:cNvPr>
          <p:cNvSpPr txBox="1"/>
          <p:nvPr/>
        </p:nvSpPr>
        <p:spPr>
          <a:xfrm>
            <a:off x="1077239" y="5735186"/>
            <a:ext cx="5272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Hình 5: Minh hoạ tác dụng của thành phần tích phân 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DE43CD-6D39-AD4E-8FCE-8E831D2DE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D08E4-12EA-AE40-B152-A0CDD32D851B}" type="slidenum"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5763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17E8A-A301-DA41-807A-592E89BA0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Thành phần vi phân Kd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F2B4BA3-35D5-514C-9AC7-B6003E972C4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vi-VN" sz="2400"/>
                  <a:t>D</a:t>
                </a:r>
                <a:r>
                  <a:rPr lang="vi-VN" sz="2400" baseline="-25000"/>
                  <a:t>out </a:t>
                </a:r>
                <a:r>
                  <a:rPr lang="vi-VN" sz="2400"/>
                  <a:t>= K</a:t>
                </a:r>
                <a:r>
                  <a:rPr lang="vi-VN" sz="2400" baseline="-25000"/>
                  <a:t>d</a:t>
                </a:r>
                <a:r>
                  <a:rPr lang="vi-VN" sz="2400"/>
                  <a:t>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JP" sz="2400" i="1"/>
                        </m:ctrlPr>
                      </m:fPr>
                      <m:num>
                        <m:r>
                          <a:rPr lang="en-US" sz="2400" i="1"/>
                          <m:t>𝑑</m:t>
                        </m:r>
                      </m:num>
                      <m:den>
                        <m:r>
                          <a:rPr lang="en-US" sz="2400" i="1"/>
                          <m:t>𝑑𝑡</m:t>
                        </m:r>
                      </m:den>
                    </m:f>
                  </m:oMath>
                </a14:m>
                <a:r>
                  <a:rPr lang="en-US" sz="2400" i="1"/>
                  <a:t>e(t)</a:t>
                </a:r>
                <a:endParaRPr lang="en-JP" sz="2400"/>
              </a:p>
              <a:p>
                <a:r>
                  <a:rPr lang="en-US" sz="2400"/>
                  <a:t>Trong đó D</a:t>
                </a:r>
                <a:r>
                  <a:rPr lang="en-US" sz="2400" baseline="-25000"/>
                  <a:t>out</a:t>
                </a:r>
                <a:r>
                  <a:rPr lang="vi-VN" sz="2400"/>
                  <a:t> là kết quả đầu ra của bộ điều khiển vi phân</a:t>
                </a:r>
                <a:endParaRPr lang="en-JP" sz="2400"/>
              </a:p>
              <a:p>
                <a:pPr lvl="1"/>
                <a:r>
                  <a:rPr lang="vi-VN" sz="2000"/>
                  <a:t>K</a:t>
                </a:r>
                <a:r>
                  <a:rPr lang="vi-VN" sz="2000" baseline="-25000"/>
                  <a:t>d </a:t>
                </a:r>
                <a:r>
                  <a:rPr lang="vi-VN" sz="2000"/>
                  <a:t>là hệ số vi phân</a:t>
                </a:r>
                <a:endParaRPr lang="en-JP" sz="2000"/>
              </a:p>
              <a:p>
                <a:pPr lvl="1"/>
                <a:r>
                  <a:rPr lang="vi-VN" sz="2000"/>
                  <a:t>e(t) là sai số theo thời gian và được tính bằng sự chênh lệch giữa nhiệt độ đầu vào cần đạt (Setpoint SP) và nhiệt độ hiện tại của hệ thống (PV).</a:t>
                </a:r>
                <a:endParaRPr lang="en-JP" sz="2000"/>
              </a:p>
              <a:p>
                <a:endParaRPr lang="en-GB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F2B4BA3-35D5-514C-9AC7-B6003E972C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711" r="-17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FAB9A67F-9538-2B43-A300-D29617691D0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946" y="1610210"/>
            <a:ext cx="4596397" cy="36375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52CB65-1285-894D-87A7-8311668FD91A}"/>
              </a:ext>
            </a:extLst>
          </p:cNvPr>
          <p:cNvSpPr txBox="1"/>
          <p:nvPr/>
        </p:nvSpPr>
        <p:spPr>
          <a:xfrm>
            <a:off x="917370" y="5468856"/>
            <a:ext cx="518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Hình 6: Minh hoạ tác dụng của thành phần vi phân 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15F62F4-88C4-8345-99BC-539356CCD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D08E4-12EA-AE40-B152-A0CDD32D851B}" type="slidenum"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786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967</Words>
  <Application>Microsoft Macintosh PowerPoint</Application>
  <PresentationFormat>Widescreen</PresentationFormat>
  <Paragraphs>116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Office Theme</vt:lpstr>
      <vt:lpstr>Hệ thống điều khiển nhiệt độ ứng dụng kĩ thuật điều khiển PID kết hợp thuật toán học máy Generic Algorithm</vt:lpstr>
      <vt:lpstr>Nội dung</vt:lpstr>
      <vt:lpstr>Hệ thống điều khiển nhiệt độ trong y sinh</vt:lpstr>
      <vt:lpstr>Vấn đề cần giải quyết và phương pháp đề xuất</vt:lpstr>
      <vt:lpstr>Hệ thống thực tế</vt:lpstr>
      <vt:lpstr>Giới thiệu về PID </vt:lpstr>
      <vt:lpstr>Thành phần tỉ lệ Kp</vt:lpstr>
      <vt:lpstr>Thành phần tích phân Ki </vt:lpstr>
      <vt:lpstr>Thành phần vi phân Kd</vt:lpstr>
      <vt:lpstr>Tính chất của PID </vt:lpstr>
      <vt:lpstr>Giới thiệu về Generic Algorithm (GE) </vt:lpstr>
      <vt:lpstr>Giới thiệu về Generic Algorithm (GE) </vt:lpstr>
      <vt:lpstr>Giới thiệu về Generic Algorithm (GE) </vt:lpstr>
      <vt:lpstr>Ứng dụng GA vào PID</vt:lpstr>
      <vt:lpstr>Ứng dụng GA vào PID</vt:lpstr>
      <vt:lpstr>Mô phỏng hoạt động</vt:lpstr>
      <vt:lpstr>Mô phỏng hoạt động</vt:lpstr>
      <vt:lpstr>Mô phỏng hoạt động</vt:lpstr>
      <vt:lpstr>Kết luận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Hệ thống điều khiển nhiệt độ ứng dụng kĩ thuật điều khiển PID kết hợp thuật toán học máy Generic Algorithm</dc:title>
  <dc:creator>Loc Pham</dc:creator>
  <cp:lastModifiedBy>Loc Pham</cp:lastModifiedBy>
  <cp:revision>3</cp:revision>
  <dcterms:created xsi:type="dcterms:W3CDTF">2021-11-30T09:57:47Z</dcterms:created>
  <dcterms:modified xsi:type="dcterms:W3CDTF">2021-11-30T12:42:27Z</dcterms:modified>
</cp:coreProperties>
</file>